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140" r:id="rId3"/>
    <p:sldId id="1142" r:id="rId4"/>
    <p:sldId id="1143" r:id="rId5"/>
    <p:sldId id="1144" r:id="rId6"/>
    <p:sldId id="1145" r:id="rId7"/>
    <p:sldId id="1146" r:id="rId8"/>
    <p:sldId id="1147" r:id="rId9"/>
    <p:sldId id="1148"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6" d="100"/>
          <a:sy n="106" d="100"/>
        </p:scale>
        <p:origin x="71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50621"/>
            <a:ext cx="11485848" cy="2308324"/>
          </a:xfrm>
        </p:spPr>
        <p:txBody>
          <a:bodyPr/>
          <a:lstStyle/>
          <a:p>
            <a:pPr indent="1792288"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本文介绍了中国传统染色技艺</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扎染的历史、现状及其在现代社会中的流行和传承情况。文章强调了扎染技艺的重要性和价值</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以及保持其活力的必要性。通过介绍扎染技艺的传承人杨成的故事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文章进一步突出了传统技艺在现代社会中的意义和价值。</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7031;FounderCES"/>
          <p:cNvPicPr/>
          <p:nvPr/>
        </p:nvPicPr>
        <p:blipFill>
          <a:blip r:embed="rId2"/>
          <a:stretch>
            <a:fillRect/>
          </a:stretch>
        </p:blipFill>
        <p:spPr>
          <a:xfrm>
            <a:off x="554759" y="2495695"/>
            <a:ext cx="1580007" cy="385572"/>
          </a:xfrm>
          <a:prstGeom prst="rect">
            <a:avLst/>
          </a:prstGeom>
        </p:spPr>
      </p:pic>
      <p:pic>
        <p:nvPicPr>
          <p:cNvPr id="4" name="图片 3"/>
          <p:cNvPicPr>
            <a:picLocks noChangeAspect="1"/>
          </p:cNvPicPr>
          <p:nvPr/>
        </p:nvPicPr>
        <p:blipFill>
          <a:blip r:embed="rId3"/>
          <a:stretch>
            <a:fillRect/>
          </a:stretch>
        </p:blipFill>
        <p:spPr>
          <a:xfrm>
            <a:off x="788488" y="908720"/>
            <a:ext cx="10613436" cy="1333401"/>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34281"/>
          </a:xfrm>
        </p:spPr>
        <p:txBody>
          <a:bodyPr/>
          <a:lstStyle/>
          <a:p>
            <a:pPr hangingPunct="0">
              <a:spcAft>
                <a:spcPts val="0"/>
              </a:spcAft>
              <a:tabLst>
                <a:tab pos="5130800"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know where the colors of your clothes come from</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answer is dye</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染料</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clothes we wear these days are mainly dyed by machine</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in the past, people did this by hand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Tie-dye</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扎染</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an old way of dyeing in China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a kind of art with a history of more than 1,000 years</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dyes often come from plants</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use the natural plants to make the colors</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put the clothes in the colors and take them out after some time</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they put the clothes in the sun</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that, the clothes become beautiful</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09600" hangingPunct="0">
              <a:spcAft>
                <a:spcPts val="0"/>
              </a:spcAft>
              <a:tabLst>
                <a:tab pos="513080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Nowadays tie-dye is very popular even among many young people</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like to wear tie-dye clothes</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many foreign friends like to buy tie-dye clothes as souvenirs</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2006, the tie-dye skills were added to China’s national intangible cultural heritage</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非物质文化遗产</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list</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07799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14229"/>
          </a:xfrm>
        </p:spPr>
        <p:txBody>
          <a:bodyPr/>
          <a:lstStyle/>
          <a:p>
            <a:pPr indent="609600" hangingPunct="0">
              <a:spcAft>
                <a:spcPts val="0"/>
              </a:spcAft>
              <a:tabLst>
                <a:tab pos="513080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Anning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Yunnan is well-known for tie-dye</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Yang Cheng, 52, is the inheritor</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继承人</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tie-dye</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learned the skills from his mother in the 1980</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he has passed it down to his daughter</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thought people should try their best to make tie-dye skills better</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Yang Cheng has learned all the old skills of tie-dye</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same time, he also tries to make some creative designs</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Yang likes telling people about the history of tie-dye in Chinese culture</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he thinks that the old skills are very important</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old skills are the roots of our culture,” he says</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now he teaches tie-dye skills in schools and other places</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wants more young people to learn about the old skills, and he also hopes that one day tie-dye will be part of fashion everywhere</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thinks it’s important to keep this traditional Chinese art alive</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might worry that tie-dye will be replaced by machinery dyeing</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Yang is confident</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“Machines can’t do what we do,” he says</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can’t replace our creative hands</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089954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writer start the text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giving a fact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telling a story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giving an example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asking a question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18742" y="860158"/>
            <a:ext cx="4462589" cy="430129"/>
          </a:xfrm>
          <a:prstGeom prst="rect">
            <a:avLst/>
          </a:prstGeom>
        </p:spPr>
      </p:pic>
      <p:sp>
        <p:nvSpPr>
          <p:cNvPr id="5" name="矩形 4"/>
          <p:cNvSpPr/>
          <p:nvPr/>
        </p:nvSpPr>
        <p:spPr>
          <a:xfrm>
            <a:off x="838622" y="865271"/>
            <a:ext cx="407484" cy="461665"/>
          </a:xfrm>
          <a:prstGeom prst="rect">
            <a:avLst/>
          </a:prstGeom>
        </p:spPr>
        <p:txBody>
          <a:bodyPr wrap="none">
            <a:spAutoFit/>
          </a:bodyPr>
          <a:lstStyle/>
          <a:p>
            <a:r>
              <a:rPr lang="en-US" altLang="zh-CN" sz="2400" dirty="0"/>
              <a:t>D</a:t>
            </a:r>
            <a:endParaRPr lang="zh-CN" altLang="en-US" dirty="0"/>
          </a:p>
        </p:txBody>
      </p:sp>
      <p:sp>
        <p:nvSpPr>
          <p:cNvPr id="7" name="矩形 6"/>
          <p:cNvSpPr/>
          <p:nvPr/>
        </p:nvSpPr>
        <p:spPr>
          <a:xfrm>
            <a:off x="365487" y="2416820"/>
            <a:ext cx="11481215" cy="2308324"/>
          </a:xfrm>
          <a:prstGeom prst="rect">
            <a:avLst/>
          </a:prstGeom>
        </p:spPr>
        <p:txBody>
          <a:bodyPr wrap="square">
            <a:spAutoFit/>
          </a:bodyPr>
          <a:lstStyle/>
          <a:p>
            <a:pPr algn="just" eaLnBrk="1">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推理判断题。根据文章第一段前两句</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你知道你衣服的颜色来自哪里吗？答案是染料。</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可知</a:t>
            </a:r>
            <a:r>
              <a:rPr lang="en-US" altLang="zh-CN" sz="2400" dirty="0">
                <a:cs typeface="Times New Roman" panose="02020603050405020304" pitchFamily="18" charset="0"/>
              </a:rPr>
              <a:t>,</a:t>
            </a:r>
            <a:r>
              <a:rPr lang="zh-CN" altLang="zh-CN" sz="2400" dirty="0">
                <a:cs typeface="Times New Roman" panose="02020603050405020304" pitchFamily="18" charset="0"/>
              </a:rPr>
              <a:t>文章是通过一个问题来引入主题的</a:t>
            </a:r>
            <a:r>
              <a:rPr lang="en-US" altLang="zh-CN" sz="2400" dirty="0">
                <a:cs typeface="Times New Roman" panose="02020603050405020304" pitchFamily="18" charset="0"/>
              </a:rPr>
              <a:t>,</a:t>
            </a:r>
            <a:r>
              <a:rPr lang="zh-CN" altLang="zh-CN" sz="2400" dirty="0">
                <a:cs typeface="Times New Roman" panose="02020603050405020304" pitchFamily="18" charset="0"/>
              </a:rPr>
              <a:t>因此选项</a:t>
            </a:r>
            <a:r>
              <a:rPr lang="en-US" altLang="zh-CN" sz="2400" dirty="0">
                <a:cs typeface="Times New Roman" panose="02020603050405020304" pitchFamily="18" charset="0"/>
              </a:rPr>
              <a:t>D </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通过提问开始的</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说法正确。文章并没有直接给出事实（</a:t>
            </a:r>
            <a:r>
              <a:rPr lang="en-US" altLang="zh-CN" sz="2400" dirty="0">
                <a:cs typeface="Times New Roman" panose="02020603050405020304" pitchFamily="18" charset="0"/>
              </a:rPr>
              <a:t>A</a:t>
            </a:r>
            <a:r>
              <a:rPr lang="zh-CN" altLang="zh-CN" sz="2400" dirty="0">
                <a:ea typeface="楷体" panose="02010609060101010101" pitchFamily="49" charset="-122"/>
                <a:cs typeface="Times New Roman" panose="02020603050405020304" pitchFamily="18" charset="0"/>
              </a:rPr>
              <a:t>项</a:t>
            </a:r>
            <a:r>
              <a:rPr lang="zh-CN" altLang="zh-CN" sz="2400" dirty="0">
                <a:cs typeface="Times New Roman" panose="02020603050405020304" pitchFamily="18" charset="0"/>
              </a:rPr>
              <a:t>）、讲述故事（</a:t>
            </a:r>
            <a:r>
              <a:rPr lang="en-US" altLang="zh-CN" sz="2400" dirty="0">
                <a:cs typeface="Times New Roman" panose="02020603050405020304" pitchFamily="18" charset="0"/>
              </a:rPr>
              <a:t>B</a:t>
            </a:r>
            <a:r>
              <a:rPr lang="zh-CN" altLang="zh-CN" sz="2400" dirty="0">
                <a:ea typeface="楷体" panose="02010609060101010101" pitchFamily="49" charset="-122"/>
                <a:cs typeface="Times New Roman" panose="02020603050405020304" pitchFamily="18" charset="0"/>
              </a:rPr>
              <a:t>项</a:t>
            </a:r>
            <a:r>
              <a:rPr lang="zh-CN" altLang="zh-CN" sz="2400" dirty="0">
                <a:cs typeface="Times New Roman" panose="02020603050405020304" pitchFamily="18" charset="0"/>
              </a:rPr>
              <a:t>）或给出例子（</a:t>
            </a:r>
            <a:r>
              <a:rPr lang="en-US" altLang="zh-CN" sz="2400" dirty="0">
                <a:cs typeface="Times New Roman" panose="02020603050405020304" pitchFamily="18" charset="0"/>
              </a:rPr>
              <a:t>C</a:t>
            </a:r>
            <a:r>
              <a:rPr lang="zh-CN" altLang="zh-CN" sz="2400" dirty="0">
                <a:ea typeface="楷体" panose="02010609060101010101" pitchFamily="49" charset="-122"/>
                <a:cs typeface="Times New Roman" panose="02020603050405020304" pitchFamily="18" charset="0"/>
              </a:rPr>
              <a:t>项</a:t>
            </a:r>
            <a:r>
              <a:rPr lang="zh-CN" altLang="zh-CN" sz="2400" dirty="0">
                <a:cs typeface="Times New Roman" panose="02020603050405020304" pitchFamily="18" charset="0"/>
              </a:rPr>
              <a:t>）来开始。故选</a:t>
            </a:r>
            <a:r>
              <a:rPr lang="en-US" altLang="zh-CN" sz="2400" dirty="0">
                <a:cs typeface="Times New Roman" panose="02020603050405020304" pitchFamily="18" charset="0"/>
              </a:rPr>
              <a:t>D</a:t>
            </a:r>
            <a:r>
              <a:rPr lang="zh-CN" altLang="zh-CN" sz="2400" dirty="0">
                <a:cs typeface="Times New Roman" panose="02020603050405020304" pitchFamily="18" charset="0"/>
              </a:rPr>
              <a:t>。</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50674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is Yang Cheng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inheritor of tie-dye skills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inventor of tie-dye skills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famous fashion designer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expert in machinery dyeing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36712"/>
            <a:ext cx="407484" cy="461665"/>
          </a:xfrm>
          <a:prstGeom prst="rect">
            <a:avLst/>
          </a:prstGeom>
        </p:spPr>
        <p:txBody>
          <a:bodyPr wrap="none">
            <a:spAutoFit/>
          </a:bodyPr>
          <a:lstStyle/>
          <a:p>
            <a:r>
              <a:rPr lang="en-US" altLang="zh-CN" sz="2400" dirty="0"/>
              <a:t>A</a:t>
            </a:r>
            <a:endParaRPr lang="zh-CN" altLang="en-US" dirty="0"/>
          </a:p>
        </p:txBody>
      </p:sp>
      <p:sp>
        <p:nvSpPr>
          <p:cNvPr id="6" name="矩形 5"/>
          <p:cNvSpPr/>
          <p:nvPr/>
        </p:nvSpPr>
        <p:spPr>
          <a:xfrm>
            <a:off x="365487" y="3524815"/>
            <a:ext cx="11481215" cy="1200329"/>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细节理解题。根据文章第四段第一、二句</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云南的安宁以扎染闻名。</a:t>
            </a:r>
            <a:r>
              <a:rPr lang="en-US" altLang="zh-CN" sz="2400" dirty="0">
                <a:cs typeface="Times New Roman" panose="02020603050405020304" pitchFamily="18" charset="0"/>
              </a:rPr>
              <a:t>52</a:t>
            </a:r>
            <a:r>
              <a:rPr lang="zh-CN" altLang="zh-CN" sz="2400" dirty="0">
                <a:cs typeface="Times New Roman" panose="02020603050405020304" pitchFamily="18" charset="0"/>
              </a:rPr>
              <a:t>岁的杨成是扎染技艺的传承人。</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可知</a:t>
            </a:r>
            <a:r>
              <a:rPr lang="en-US" altLang="zh-CN" sz="2400" dirty="0">
                <a:cs typeface="Times New Roman" panose="02020603050405020304" pitchFamily="18" charset="0"/>
              </a:rPr>
              <a:t>,</a:t>
            </a:r>
            <a:r>
              <a:rPr lang="zh-CN" altLang="zh-CN" sz="2400" dirty="0">
                <a:cs typeface="Times New Roman" panose="02020603050405020304" pitchFamily="18" charset="0"/>
              </a:rPr>
              <a:t>杨成是扎染技艺的传承人。故选</a:t>
            </a:r>
            <a:r>
              <a:rPr lang="en-US" altLang="zh-CN" sz="2400" dirty="0">
                <a:cs typeface="Times New Roman" panose="02020603050405020304" pitchFamily="18" charset="0"/>
              </a:rPr>
              <a:t>A</a:t>
            </a:r>
            <a:r>
              <a:rPr lang="zh-CN" altLang="zh-CN" sz="2400" dirty="0">
                <a:cs typeface="Times New Roman" panose="02020603050405020304" pitchFamily="18" charset="0"/>
              </a:rPr>
              <a:t>。</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835782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does Yang Cheng teach tie-dye skills in schools and other places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make money from teaching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keep the traditional art alive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compete with machinery dyeing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show off his creative designs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0630" y="836712"/>
            <a:ext cx="389850" cy="461665"/>
          </a:xfrm>
          <a:prstGeom prst="rect">
            <a:avLst/>
          </a:prstGeom>
        </p:spPr>
        <p:txBody>
          <a:bodyPr wrap="none">
            <a:spAutoFit/>
          </a:bodyPr>
          <a:lstStyle/>
          <a:p>
            <a:r>
              <a:rPr lang="en-US" altLang="zh-CN" sz="2400" dirty="0"/>
              <a:t>B</a:t>
            </a:r>
            <a:endParaRPr lang="zh-CN" altLang="en-US" dirty="0"/>
          </a:p>
        </p:txBody>
      </p:sp>
      <p:sp>
        <p:nvSpPr>
          <p:cNvPr id="6" name="矩形 5"/>
          <p:cNvSpPr/>
          <p:nvPr/>
        </p:nvSpPr>
        <p:spPr>
          <a:xfrm>
            <a:off x="365487" y="3496940"/>
            <a:ext cx="11481215" cy="2308324"/>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细节理解题。根据文章最后一段内容可知</a:t>
            </a:r>
            <a:r>
              <a:rPr lang="en-US" altLang="zh-CN" sz="2400" dirty="0">
                <a:cs typeface="Times New Roman" panose="02020603050405020304" pitchFamily="18" charset="0"/>
              </a:rPr>
              <a:t>,</a:t>
            </a:r>
            <a:r>
              <a:rPr lang="zh-CN" altLang="zh-CN" sz="2400" dirty="0">
                <a:cs typeface="Times New Roman" panose="02020603050405020304" pitchFamily="18" charset="0"/>
              </a:rPr>
              <a:t>杨成认为保持这项中国传统艺术的活力很重要。一些人可能会担心扎染会被机器染色所取代。但杨成很有信心。</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机器不能像我们这样做</a:t>
            </a:r>
            <a:r>
              <a:rPr lang="en-US" altLang="zh-CN" sz="2400" dirty="0">
                <a:cs typeface="Times New Roman" panose="02020603050405020304" pitchFamily="18" charset="0"/>
              </a:rPr>
              <a:t>,</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他说。</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它们无法取代我们灵巧的双手。</a:t>
            </a:r>
            <a:r>
              <a:rPr lang="en-US" altLang="zh-CN" sz="2400" dirty="0">
                <a:latin typeface="宋体" panose="02010600030101010101" pitchFamily="2" charset="-122"/>
                <a:cs typeface="Times New Roman" panose="02020603050405020304" pitchFamily="18" charset="0"/>
              </a:rPr>
              <a:t>” </a:t>
            </a:r>
            <a:r>
              <a:rPr lang="zh-CN" altLang="zh-CN" sz="2400" dirty="0">
                <a:cs typeface="Times New Roman" panose="02020603050405020304" pitchFamily="18" charset="0"/>
              </a:rPr>
              <a:t>故可推知</a:t>
            </a:r>
            <a:r>
              <a:rPr lang="en-US" altLang="zh-CN" sz="2400" dirty="0">
                <a:cs typeface="Times New Roman" panose="02020603050405020304" pitchFamily="18" charset="0"/>
              </a:rPr>
              <a:t>,</a:t>
            </a:r>
            <a:r>
              <a:rPr lang="zh-CN" altLang="zh-CN" sz="2400" dirty="0">
                <a:cs typeface="Times New Roman" panose="02020603050405020304" pitchFamily="18" charset="0"/>
              </a:rPr>
              <a:t>杨成在学校和其他地方教授扎染技艺的目的是保持这项中国传统艺术的活力。故选</a:t>
            </a:r>
            <a:r>
              <a:rPr lang="en-US" altLang="zh-CN" sz="2400" dirty="0">
                <a:cs typeface="Times New Roman" panose="02020603050405020304" pitchFamily="18" charset="0"/>
              </a:rPr>
              <a:t>B</a:t>
            </a:r>
            <a:r>
              <a:rPr lang="zh-CN" altLang="zh-CN" sz="2400" dirty="0">
                <a:cs typeface="Times New Roman" panose="02020603050405020304" pitchFamily="18" charset="0"/>
              </a:rPr>
              <a:t>。</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617503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main idea of the text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development plan of tie-dye in the future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introduction of traditional dyeing methods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importance of learning traditional art forms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history and popularity of tie-dye in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40230" y="892379"/>
            <a:ext cx="3211425" cy="359517"/>
          </a:xfrm>
          <a:prstGeom prst="rect">
            <a:avLst/>
          </a:prstGeom>
        </p:spPr>
      </p:pic>
      <p:sp>
        <p:nvSpPr>
          <p:cNvPr id="5" name="矩形 4"/>
          <p:cNvSpPr/>
          <p:nvPr/>
        </p:nvSpPr>
        <p:spPr>
          <a:xfrm>
            <a:off x="838622" y="841304"/>
            <a:ext cx="407484" cy="461665"/>
          </a:xfrm>
          <a:prstGeom prst="rect">
            <a:avLst/>
          </a:prstGeom>
        </p:spPr>
        <p:txBody>
          <a:bodyPr wrap="none">
            <a:spAutoFit/>
          </a:bodyPr>
          <a:lstStyle/>
          <a:p>
            <a:r>
              <a:rPr lang="en-US" altLang="zh-CN" sz="2400" dirty="0"/>
              <a:t>D</a:t>
            </a:r>
            <a:endParaRPr lang="zh-CN" altLang="en-US" dirty="0"/>
          </a:p>
        </p:txBody>
      </p:sp>
      <p:sp>
        <p:nvSpPr>
          <p:cNvPr id="7" name="矩形 6"/>
          <p:cNvSpPr/>
          <p:nvPr/>
        </p:nvSpPr>
        <p:spPr>
          <a:xfrm>
            <a:off x="365487" y="3501008"/>
            <a:ext cx="11481215" cy="1200329"/>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主旨大意题。文章主要介绍了扎染这种中国传统染色技艺的历史、现状以及其在现代社会中的流行和传承情况。故选</a:t>
            </a:r>
            <a:r>
              <a:rPr lang="en-US" altLang="zh-CN" sz="2400" dirty="0">
                <a:cs typeface="Times New Roman" panose="02020603050405020304" pitchFamily="18" charset="0"/>
              </a:rPr>
              <a:t>D</a:t>
            </a:r>
            <a:r>
              <a:rPr lang="zh-CN" altLang="zh-CN" sz="2400" dirty="0">
                <a:cs typeface="Times New Roman" panose="02020603050405020304" pitchFamily="18" charset="0"/>
              </a:rPr>
              <a:t>。</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62648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1"/>
          <p:cNvSpPr txBox="1"/>
          <p:nvPr/>
        </p:nvSpPr>
        <p:spPr bwMode="auto">
          <a:xfrm>
            <a:off x="360807" y="836712"/>
            <a:ext cx="11484352" cy="2308312"/>
          </a:xfrm>
          <a:prstGeom prst="rect">
            <a:avLst/>
          </a:prstGeom>
          <a:solidFill>
            <a:srgbClr val="E1F4FC"/>
          </a:solidFill>
          <a:ln>
            <a:noFill/>
          </a:ln>
        </p:spPr>
        <p:txBody>
          <a:bodyPr vert="horz" wrap="square" lIns="91428" tIns="45714" rIns="91428" bIns="45714"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349375">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选项辨析重点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题定位关键句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alive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直接对应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选项。</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题易误选选项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全文核心是扎染的</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历史发展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当代传承</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非泛论传统染色法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或学习意义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易错警示.eps" descr="id:2147486923;FounderCES"/>
          <p:cNvPicPr/>
          <p:nvPr/>
        </p:nvPicPr>
        <p:blipFill>
          <a:blip r:embed="rId2"/>
          <a:stretch>
            <a:fillRect/>
          </a:stretch>
        </p:blipFill>
        <p:spPr>
          <a:xfrm>
            <a:off x="478520" y="978883"/>
            <a:ext cx="1241263" cy="359363"/>
          </a:xfrm>
          <a:prstGeom prst="rect">
            <a:avLst/>
          </a:prstGeom>
        </p:spPr>
      </p:pic>
      <p:sp>
        <p:nvSpPr>
          <p:cNvPr id="6" name="内容占位符 1"/>
          <p:cNvSpPr txBox="1"/>
          <p:nvPr/>
        </p:nvSpPr>
        <p:spPr bwMode="auto">
          <a:xfrm>
            <a:off x="360667" y="3356992"/>
            <a:ext cx="11485848" cy="2862322"/>
          </a:xfrm>
          <a:prstGeom prst="rect">
            <a:avLst/>
          </a:prstGeom>
          <a:solidFill>
            <a:srgbClr val="E1F4FC"/>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973263">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本文聚焦扎染技艺传承</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帮助培养学生的文化自信和思维品质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主要体现在以下几方面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文化认同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理解扎染作为非遗的历史价值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千年技艺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传承意识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杨成三代传承体现文化守护责任。</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创新思维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传统工艺与现代设计的融合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创造性转化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素养考向.eps" descr="id:2147486937;FounderCES"/>
          <p:cNvPicPr/>
          <p:nvPr/>
        </p:nvPicPr>
        <p:blipFill>
          <a:blip r:embed="rId3"/>
          <a:stretch>
            <a:fillRect/>
          </a:stretch>
        </p:blipFill>
        <p:spPr>
          <a:xfrm>
            <a:off x="478582" y="3510339"/>
            <a:ext cx="1837690" cy="359410"/>
          </a:xfrm>
          <a:prstGeom prst="rect">
            <a:avLst/>
          </a:prstGeom>
        </p:spPr>
      </p:pic>
    </p:spTree>
    <p:extLst>
      <p:ext uri="{BB962C8B-B14F-4D97-AF65-F5344CB8AC3E}">
        <p14:creationId xmlns:p14="http://schemas.microsoft.com/office/powerpoint/2010/main" val="1684294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434</TotalTime>
  <Words>663</Words>
  <Application>Microsoft Office PowerPoint</Application>
  <PresentationFormat>自定义</PresentationFormat>
  <Paragraphs>40</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453</cp:revision>
  <dcterms:created xsi:type="dcterms:W3CDTF">2020-11-06T05:24:00Z</dcterms:created>
  <dcterms:modified xsi:type="dcterms:W3CDTF">2025-09-17T17:58:45Z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